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9"/>
  </p:notesMasterIdLst>
  <p:handoutMasterIdLst>
    <p:handoutMasterId r:id="rId10"/>
  </p:handoutMasterIdLst>
  <p:sldIdLst>
    <p:sldId id="256" r:id="rId2"/>
    <p:sldId id="311" r:id="rId3"/>
    <p:sldId id="313" r:id="rId4"/>
    <p:sldId id="314" r:id="rId5"/>
    <p:sldId id="317" r:id="rId6"/>
    <p:sldId id="318" r:id="rId7"/>
    <p:sldId id="293" r:id="rId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C79E37"/>
    <a:srgbClr val="5EEC3C"/>
    <a:srgbClr val="FE9202"/>
    <a:srgbClr val="990099"/>
    <a:srgbClr val="FF2549"/>
    <a:srgbClr val="6C1A00"/>
    <a:srgbClr val="202E54"/>
    <a:srgbClr val="1D3A00"/>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p:cViewPr varScale="1">
        <p:scale>
          <a:sx n="108" d="100"/>
          <a:sy n="108" d="100"/>
        </p:scale>
        <p:origin x="758" y="62"/>
      </p:cViewPr>
      <p:guideLst>
        <p:guide orient="horz" pos="1620"/>
        <p:guide pos="2880"/>
      </p:guideLst>
    </p:cSldViewPr>
  </p:slideViewPr>
  <p:notesTextViewPr>
    <p:cViewPr>
      <p:scale>
        <a:sx n="1" d="1"/>
        <a:sy n="1" d="1"/>
      </p:scale>
      <p:origin x="0" y="0"/>
    </p:cViewPr>
  </p:notesTextViewPr>
  <p:notesViewPr>
    <p:cSldViewPr>
      <p:cViewPr varScale="1">
        <p:scale>
          <a:sx n="65" d="100"/>
          <a:sy n="65" d="100"/>
        </p:scale>
        <p:origin x="3154" y="67"/>
      </p:cViewPr>
      <p:guideLst/>
    </p:cSldViewPr>
  </p:notes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9FB99D-41E8-464C-A268-F009253FA9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F3C106C1-A278-4CDE-A5CA-BF57AC1FCFD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8C46AE-D80C-41B8-9D6A-DB80D87570FC}" type="datetimeFigureOut">
              <a:rPr lang="en-IN" smtClean="0"/>
              <a:t>07-02-2022</a:t>
            </a:fld>
            <a:endParaRPr lang="en-IN"/>
          </a:p>
        </p:txBody>
      </p:sp>
      <p:sp>
        <p:nvSpPr>
          <p:cNvPr id="4" name="Footer Placeholder 3">
            <a:extLst>
              <a:ext uri="{FF2B5EF4-FFF2-40B4-BE49-F238E27FC236}">
                <a16:creationId xmlns:a16="http://schemas.microsoft.com/office/drawing/2014/main" id="{C123E369-7992-4C69-9B3B-43FD110AA2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3C6A9E23-D4A1-4F5F-B8B7-1C4719C4E1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5AE779F-4EE3-423A-BC30-B0BE8DEC5884}" type="slidenum">
              <a:rPr lang="en-IN" smtClean="0"/>
              <a:t>‹#›</a:t>
            </a:fld>
            <a:endParaRPr lang="en-IN"/>
          </a:p>
        </p:txBody>
      </p:sp>
    </p:spTree>
    <p:extLst>
      <p:ext uri="{BB962C8B-B14F-4D97-AF65-F5344CB8AC3E}">
        <p14:creationId xmlns:p14="http://schemas.microsoft.com/office/powerpoint/2010/main" val="98779337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877160"/>
            <a:ext cx="8246070" cy="1374345"/>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029865"/>
            <a:ext cx="8231372" cy="1374345"/>
          </a:xfrm>
        </p:spPr>
        <p:txBody>
          <a:bodyPr>
            <a:normAutofit/>
          </a:bodyPr>
          <a:lstStyle>
            <a:lvl1pPr marL="0" indent="0" algn="r">
              <a:buNone/>
              <a:defRPr sz="2800" b="0" i="0">
                <a:solidFill>
                  <a:srgbClr val="6C1A00"/>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763526"/>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6" y="1350110"/>
            <a:ext cx="8246070" cy="3512213"/>
          </a:xfrm>
        </p:spPr>
        <p:txBody>
          <a:bodyPr/>
          <a:lstStyle>
            <a:lvl1pPr algn="l">
              <a:defRPr sz="2800">
                <a:solidFill>
                  <a:schemeClr val="tx1"/>
                </a:solidFill>
                <a:latin typeface="Times New Roman" panose="02020603050405020304" pitchFamily="18" charset="0"/>
                <a:cs typeface="Times New Roman" panose="02020603050405020304" pitchFamily="18" charset="0"/>
              </a:defRPr>
            </a:lvl1pPr>
            <a:lvl2pPr algn="l">
              <a:defRPr>
                <a:solidFill>
                  <a:schemeClr val="tx1"/>
                </a:solidFill>
                <a:latin typeface="Times New Roman" panose="02020603050405020304" pitchFamily="18" charset="0"/>
                <a:cs typeface="Times New Roman" panose="02020603050405020304" pitchFamily="18" charset="0"/>
              </a:defRPr>
            </a:lvl2pPr>
            <a:lvl3pPr algn="l">
              <a:defRPr>
                <a:solidFill>
                  <a:schemeClr val="tx1"/>
                </a:solidFill>
                <a:latin typeface="Times New Roman" panose="02020603050405020304" pitchFamily="18" charset="0"/>
                <a:cs typeface="Times New Roman" panose="02020603050405020304" pitchFamily="18" charset="0"/>
              </a:defRPr>
            </a:lvl3pPr>
            <a:lvl4pPr algn="l">
              <a:defRPr>
                <a:solidFill>
                  <a:schemeClr val="tx1"/>
                </a:solidFill>
                <a:latin typeface="Times New Roman" panose="02020603050405020304" pitchFamily="18" charset="0"/>
                <a:cs typeface="Times New Roman" panose="02020603050405020304" pitchFamily="18" charset="0"/>
              </a:defRPr>
            </a:lvl4pPr>
            <a:lvl5pPr algn="l">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6413609" cy="725349"/>
          </a:xfrm>
        </p:spPr>
        <p:txBody>
          <a:bodyPr>
            <a:normAutofit/>
          </a:bodyPr>
          <a:lstStyle>
            <a:lvl1pPr algn="l">
              <a:defRPr sz="360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5" y="1197405"/>
            <a:ext cx="6413609" cy="3511061"/>
          </a:xfrm>
        </p:spPr>
        <p:txBody>
          <a:bodyPr/>
          <a:lstStyle>
            <a:lvl1pPr>
              <a:defRPr sz="2800">
                <a:solidFill>
                  <a:schemeClr val="tx1"/>
                </a:solidFill>
                <a:latin typeface="Times New Roman" panose="02020603050405020304" pitchFamily="18" charset="0"/>
                <a:cs typeface="Times New Roman" panose="02020603050405020304" pitchFamily="18" charset="0"/>
              </a:defRPr>
            </a:lvl1pPr>
            <a:lvl2pPr>
              <a:defRPr>
                <a:solidFill>
                  <a:schemeClr val="tx1"/>
                </a:solidFill>
                <a:latin typeface="Times New Roman" panose="02020603050405020304" pitchFamily="18" charset="0"/>
                <a:cs typeface="Times New Roman" panose="02020603050405020304" pitchFamily="18" charset="0"/>
              </a:defRPr>
            </a:lvl2pPr>
            <a:lvl3pPr>
              <a:defRPr>
                <a:solidFill>
                  <a:schemeClr val="tx1"/>
                </a:solidFill>
                <a:latin typeface="Times New Roman" panose="02020603050405020304" pitchFamily="18" charset="0"/>
                <a:cs typeface="Times New Roman" panose="02020603050405020304" pitchFamily="18" charset="0"/>
              </a:defRPr>
            </a:lvl3pPr>
            <a:lvl4pPr>
              <a:defRPr>
                <a:solidFill>
                  <a:schemeClr val="tx1"/>
                </a:solidFill>
                <a:latin typeface="Times New Roman" panose="02020603050405020304" pitchFamily="18" charset="0"/>
                <a:cs typeface="Times New Roman" panose="02020603050405020304" pitchFamily="18" charset="0"/>
              </a:defRPr>
            </a:lvl4pPr>
            <a:lvl5pPr>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281175"/>
            <a:ext cx="8093365" cy="763525"/>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2/7/2022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877160"/>
            <a:ext cx="7778805" cy="1374345"/>
          </a:xfrm>
        </p:spPr>
        <p:txBody>
          <a:bodyPr>
            <a:normAutofit/>
          </a:bodyPr>
          <a:lstStyle/>
          <a:p>
            <a:r>
              <a:rPr lang="en-US" dirty="0"/>
              <a:t> </a:t>
            </a:r>
            <a:br>
              <a:rPr lang="en-US" dirty="0"/>
            </a:br>
            <a:r>
              <a:rPr lang="en-US" dirty="0">
                <a:solidFill>
                  <a:schemeClr val="tx2">
                    <a:lumMod val="75000"/>
                  </a:schemeClr>
                </a:solidFill>
                <a:latin typeface="Times New Roman" panose="02020603050405020304" pitchFamily="18" charset="0"/>
                <a:cs typeface="Times New Roman" panose="02020603050405020304" pitchFamily="18" charset="0"/>
              </a:rPr>
              <a:t>Relational Algebra (Part-4)</a:t>
            </a:r>
          </a:p>
        </p:txBody>
      </p:sp>
      <p:sp>
        <p:nvSpPr>
          <p:cNvPr id="3" name="Subtitle 2"/>
          <p:cNvSpPr>
            <a:spLocks noGrp="1"/>
          </p:cNvSpPr>
          <p:nvPr>
            <p:ph type="subTitle" idx="1"/>
          </p:nvPr>
        </p:nvSpPr>
        <p:spPr/>
        <p:txBody>
          <a:bodyPr/>
          <a:lstStyle/>
          <a:p>
            <a:endParaRPr lang="en-US" dirty="0"/>
          </a:p>
          <a:p>
            <a:r>
              <a:rPr lang="en-US" dirty="0"/>
              <a:t>20.3</a:t>
            </a:r>
          </a:p>
        </p:txBody>
      </p:sp>
    </p:spTree>
    <p:extLst>
      <p:ext uri="{BB962C8B-B14F-4D97-AF65-F5344CB8AC3E}">
        <p14:creationId xmlns:p14="http://schemas.microsoft.com/office/powerpoint/2010/main" val="363920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E663-9A9B-4C3A-8D02-A5AD58ED0061}"/>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FD90A91E-4040-4545-956C-E0A0D1A11770}"/>
              </a:ext>
            </a:extLst>
          </p:cNvPr>
          <p:cNvSpPr>
            <a:spLocks noGrp="1"/>
          </p:cNvSpPr>
          <p:nvPr>
            <p:ph idx="1"/>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Project</a:t>
            </a:r>
          </a:p>
          <a:p>
            <a:r>
              <a:rPr lang="en-US" dirty="0">
                <a:solidFill>
                  <a:schemeClr val="tx2">
                    <a:lumMod val="75000"/>
                  </a:schemeClr>
                </a:solidFill>
              </a:rPr>
              <a:t>Selection + Projection</a:t>
            </a:r>
            <a:endParaRPr lang="en-US" dirty="0">
              <a:solidFill>
                <a:schemeClr val="tx2">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954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Select</a:t>
            </a:r>
          </a:p>
        </p:txBody>
      </p:sp>
      <p:pic>
        <p:nvPicPr>
          <p:cNvPr id="5" name="Content Placeholder 4">
            <a:extLst>
              <a:ext uri="{FF2B5EF4-FFF2-40B4-BE49-F238E27FC236}">
                <a16:creationId xmlns:a16="http://schemas.microsoft.com/office/drawing/2014/main" id="{548B3332-742B-440B-856D-5A66910F8D6A}"/>
              </a:ext>
            </a:extLst>
          </p:cNvPr>
          <p:cNvPicPr>
            <a:picLocks noGrp="1" noChangeAspect="1"/>
          </p:cNvPicPr>
          <p:nvPr>
            <p:ph idx="1"/>
          </p:nvPr>
        </p:nvPicPr>
        <p:blipFill>
          <a:blip r:embed="rId2"/>
          <a:stretch>
            <a:fillRect/>
          </a:stretch>
        </p:blipFill>
        <p:spPr>
          <a:xfrm>
            <a:off x="1976015" y="-7196"/>
            <a:ext cx="7167985" cy="1204601"/>
          </a:xfrm>
        </p:spPr>
      </p:pic>
      <p:pic>
        <p:nvPicPr>
          <p:cNvPr id="9" name="Picture 8">
            <a:extLst>
              <a:ext uri="{FF2B5EF4-FFF2-40B4-BE49-F238E27FC236}">
                <a16:creationId xmlns:a16="http://schemas.microsoft.com/office/drawing/2014/main" id="{F9713571-8483-49F8-A56A-2D13A932F5FB}"/>
              </a:ext>
            </a:extLst>
          </p:cNvPr>
          <p:cNvPicPr>
            <a:picLocks noChangeAspect="1"/>
          </p:cNvPicPr>
          <p:nvPr/>
        </p:nvPicPr>
        <p:blipFill>
          <a:blip r:embed="rId3"/>
          <a:stretch>
            <a:fillRect/>
          </a:stretch>
        </p:blipFill>
        <p:spPr>
          <a:xfrm>
            <a:off x="1976015" y="1237996"/>
            <a:ext cx="6871725" cy="3777034"/>
          </a:xfrm>
          <a:prstGeom prst="rect">
            <a:avLst/>
          </a:prstGeom>
        </p:spPr>
      </p:pic>
    </p:spTree>
    <p:extLst>
      <p:ext uri="{BB962C8B-B14F-4D97-AF65-F5344CB8AC3E}">
        <p14:creationId xmlns:p14="http://schemas.microsoft.com/office/powerpoint/2010/main" val="424775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Project</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fontScale="70000" lnSpcReduction="20000"/>
          </a:bodyPr>
          <a:lstStyle/>
          <a:p>
            <a:pPr algn="just"/>
            <a:r>
              <a:rPr lang="en-US" dirty="0"/>
              <a:t>Project operation selects (or chooses) certain attributes discarding other attributes. The Project operation is also known as vertical partitioning since it partitions the relation or table vertically discarding other columns or attributes.</a:t>
            </a:r>
          </a:p>
          <a:p>
            <a:pPr algn="just"/>
            <a:endParaRPr lang="en-US" dirty="0"/>
          </a:p>
          <a:p>
            <a:pPr algn="just"/>
            <a:endParaRPr lang="en-US" dirty="0"/>
          </a:p>
          <a:p>
            <a:pPr algn="just"/>
            <a:endParaRPr lang="en-US" dirty="0"/>
          </a:p>
          <a:p>
            <a:pPr algn="just"/>
            <a:r>
              <a:rPr lang="en-US" dirty="0"/>
              <a:t>where ‘A’ is the attribute list, it is the desired set of attributes from the attributes of relation(R),</a:t>
            </a:r>
          </a:p>
          <a:p>
            <a:pPr algn="just"/>
            <a:r>
              <a:rPr lang="en-US" dirty="0"/>
              <a:t>symbol ‘π(pi)’  is used to denote the Project operator,</a:t>
            </a:r>
          </a:p>
          <a:p>
            <a:pPr algn="just"/>
            <a:r>
              <a:rPr lang="en-US" dirty="0"/>
              <a:t>R is generally a relational algebra expression, which results in a relation.</a:t>
            </a:r>
            <a:endParaRPr lang="en-IN" dirty="0"/>
          </a:p>
        </p:txBody>
      </p:sp>
      <p:pic>
        <p:nvPicPr>
          <p:cNvPr id="4" name="Picture 3">
            <a:extLst>
              <a:ext uri="{FF2B5EF4-FFF2-40B4-BE49-F238E27FC236}">
                <a16:creationId xmlns:a16="http://schemas.microsoft.com/office/drawing/2014/main" id="{1BC94688-50CE-4113-BB89-207C6E110713}"/>
              </a:ext>
            </a:extLst>
          </p:cNvPr>
          <p:cNvPicPr>
            <a:picLocks noChangeAspect="1"/>
          </p:cNvPicPr>
          <p:nvPr/>
        </p:nvPicPr>
        <p:blipFill>
          <a:blip r:embed="rId2"/>
          <a:stretch>
            <a:fillRect/>
          </a:stretch>
        </p:blipFill>
        <p:spPr>
          <a:xfrm>
            <a:off x="3503065" y="2391841"/>
            <a:ext cx="1304925" cy="714375"/>
          </a:xfrm>
          <a:prstGeom prst="rect">
            <a:avLst/>
          </a:prstGeom>
        </p:spPr>
      </p:pic>
    </p:spTree>
    <p:extLst>
      <p:ext uri="{BB962C8B-B14F-4D97-AF65-F5344CB8AC3E}">
        <p14:creationId xmlns:p14="http://schemas.microsoft.com/office/powerpoint/2010/main" val="727788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Project</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a:bodyPr>
          <a:lstStyle/>
          <a:p>
            <a:pPr algn="just"/>
            <a:endParaRPr lang="en-IN" dirty="0"/>
          </a:p>
        </p:txBody>
      </p:sp>
    </p:spTree>
    <p:extLst>
      <p:ext uri="{BB962C8B-B14F-4D97-AF65-F5344CB8AC3E}">
        <p14:creationId xmlns:p14="http://schemas.microsoft.com/office/powerpoint/2010/main" val="1766011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Select + Project</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a:bodyPr>
          <a:lstStyle/>
          <a:p>
            <a:pPr algn="just"/>
            <a:endParaRPr lang="en-IN" dirty="0"/>
          </a:p>
        </p:txBody>
      </p:sp>
    </p:spTree>
    <p:extLst>
      <p:ext uri="{BB962C8B-B14F-4D97-AF65-F5344CB8AC3E}">
        <p14:creationId xmlns:p14="http://schemas.microsoft.com/office/powerpoint/2010/main" val="3036197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4130" y="1655520"/>
            <a:ext cx="4419894" cy="1527050"/>
          </a:xfrm>
        </p:spPr>
      </p:pic>
    </p:spTree>
    <p:extLst>
      <p:ext uri="{BB962C8B-B14F-4D97-AF65-F5344CB8AC3E}">
        <p14:creationId xmlns:p14="http://schemas.microsoft.com/office/powerpoint/2010/main" val="13695357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107</Words>
  <Application>Microsoft Office PowerPoint</Application>
  <PresentationFormat>On-screen Show (16:9)</PresentationFormat>
  <Paragraphs>17</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Times New Roman</vt:lpstr>
      <vt:lpstr>Office Theme</vt:lpstr>
      <vt:lpstr>  Relational Algebra (Part-4)</vt:lpstr>
      <vt:lpstr>Contents</vt:lpstr>
      <vt:lpstr>Select</vt:lpstr>
      <vt:lpstr>Project</vt:lpstr>
      <vt:lpstr>Project</vt:lpstr>
      <vt:lpstr>Select + Project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2022-02-07T04:01:12Z</dcterms:modified>
</cp:coreProperties>
</file>

<file path=docProps/thumbnail.jpeg>
</file>